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60" r:id="rId5"/>
    <p:sldId id="261" r:id="rId6"/>
    <p:sldId id="259"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68D45F-E3AB-4CAA-94DA-184E63703497}"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307319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68D45F-E3AB-4CAA-94DA-184E63703497}"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407984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68D45F-E3AB-4CAA-94DA-184E63703497}"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119376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68D45F-E3AB-4CAA-94DA-184E63703497}"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219594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68D45F-E3AB-4CAA-94DA-184E63703497}"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105011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68D45F-E3AB-4CAA-94DA-184E63703497}"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418314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68D45F-E3AB-4CAA-94DA-184E63703497}"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296691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68D45F-E3AB-4CAA-94DA-184E63703497}"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383389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8D45F-E3AB-4CAA-94DA-184E63703497}"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64081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68D45F-E3AB-4CAA-94DA-184E63703497}"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11240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68D45F-E3AB-4CAA-94DA-184E63703497}"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55F90B-D044-4F03-B2DA-A0B60ABBB581}" type="slidenum">
              <a:rPr lang="en-GB" smtClean="0"/>
              <a:t>‹#›</a:t>
            </a:fld>
            <a:endParaRPr lang="en-GB"/>
          </a:p>
        </p:txBody>
      </p:sp>
    </p:spTree>
    <p:extLst>
      <p:ext uri="{BB962C8B-B14F-4D97-AF65-F5344CB8AC3E}">
        <p14:creationId xmlns:p14="http://schemas.microsoft.com/office/powerpoint/2010/main" val="120046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8D45F-E3AB-4CAA-94DA-184E63703497}" type="datetimeFigureOut">
              <a:rPr lang="en-GB" smtClean="0"/>
              <a:t>21/04/2020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5F90B-D044-4F03-B2DA-A0B60ABBB581}" type="slidenum">
              <a:rPr lang="en-GB" smtClean="0"/>
              <a:t>‹#›</a:t>
            </a:fld>
            <a:endParaRPr lang="en-GB"/>
          </a:p>
        </p:txBody>
      </p:sp>
    </p:spTree>
    <p:extLst>
      <p:ext uri="{BB962C8B-B14F-4D97-AF65-F5344CB8AC3E}">
        <p14:creationId xmlns:p14="http://schemas.microsoft.com/office/powerpoint/2010/main" val="63838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5390" y="493521"/>
            <a:ext cx="5761219" cy="5870957"/>
          </a:xfrm>
          <a:prstGeom prst="rect">
            <a:avLst/>
          </a:prstGeom>
        </p:spPr>
      </p:pic>
      <p:sp>
        <p:nvSpPr>
          <p:cNvPr id="3" name="TextBox 2"/>
          <p:cNvSpPr txBox="1"/>
          <p:nvPr/>
        </p:nvSpPr>
        <p:spPr>
          <a:xfrm>
            <a:off x="9662160" y="1234440"/>
            <a:ext cx="2194560" cy="4247317"/>
          </a:xfrm>
          <a:prstGeom prst="rect">
            <a:avLst/>
          </a:prstGeom>
          <a:noFill/>
        </p:spPr>
        <p:txBody>
          <a:bodyPr wrap="square" rtlCol="0">
            <a:spAutoFit/>
          </a:bodyPr>
          <a:lstStyle/>
          <a:p>
            <a:r>
              <a:rPr lang="en-GB" b="1" u="sng" dirty="0">
                <a:latin typeface="XCCW Joined 15a" panose="03050602040000000000" pitchFamily="66" charset="0"/>
              </a:rPr>
              <a:t>English – week beginning 20th April 2020</a:t>
            </a:r>
          </a:p>
          <a:p>
            <a:endParaRPr lang="en-GB" b="1" u="sng" dirty="0">
              <a:latin typeface="XCCW Joined 15a" panose="03050602040000000000" pitchFamily="66" charset="0"/>
            </a:endParaRPr>
          </a:p>
          <a:p>
            <a:r>
              <a:rPr lang="en-GB" b="1" dirty="0">
                <a:latin typeface="XCCW Joined 15a" panose="03050602040000000000" pitchFamily="66" charset="0"/>
              </a:rPr>
              <a:t>Your English lessons from Monday to Thursday this week will be based around this picture with the title ‘Sky Path</a:t>
            </a:r>
            <a:r>
              <a:rPr lang="en-GB" dirty="0"/>
              <a:t>’.</a:t>
            </a:r>
          </a:p>
        </p:txBody>
      </p:sp>
    </p:spTree>
    <p:extLst>
      <p:ext uri="{BB962C8B-B14F-4D97-AF65-F5344CB8AC3E}">
        <p14:creationId xmlns:p14="http://schemas.microsoft.com/office/powerpoint/2010/main" val="124687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85" t="10417" r="5237" b="9403"/>
          <a:stretch/>
        </p:blipFill>
        <p:spPr>
          <a:xfrm>
            <a:off x="2072640" y="853440"/>
            <a:ext cx="8199120" cy="5425440"/>
          </a:xfrm>
          <a:prstGeom prst="rect">
            <a:avLst/>
          </a:prstGeom>
        </p:spPr>
      </p:pic>
    </p:spTree>
    <p:extLst>
      <p:ext uri="{BB962C8B-B14F-4D97-AF65-F5344CB8AC3E}">
        <p14:creationId xmlns:p14="http://schemas.microsoft.com/office/powerpoint/2010/main" val="104888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74" t="9407" r="4374" b="10545"/>
          <a:stretch/>
        </p:blipFill>
        <p:spPr>
          <a:xfrm>
            <a:off x="1981201" y="701040"/>
            <a:ext cx="7787640" cy="5090160"/>
          </a:xfrm>
          <a:prstGeom prst="rect">
            <a:avLst/>
          </a:prstGeom>
        </p:spPr>
      </p:pic>
    </p:spTree>
    <p:extLst>
      <p:ext uri="{BB962C8B-B14F-4D97-AF65-F5344CB8AC3E}">
        <p14:creationId xmlns:p14="http://schemas.microsoft.com/office/powerpoint/2010/main" val="176745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62" t="8751" r="4188" b="8499"/>
          <a:stretch/>
        </p:blipFill>
        <p:spPr>
          <a:xfrm>
            <a:off x="1996441" y="670560"/>
            <a:ext cx="7498080" cy="5044440"/>
          </a:xfrm>
          <a:prstGeom prst="rect">
            <a:avLst/>
          </a:prstGeom>
        </p:spPr>
      </p:pic>
    </p:spTree>
    <p:extLst>
      <p:ext uri="{BB962C8B-B14F-4D97-AF65-F5344CB8AC3E}">
        <p14:creationId xmlns:p14="http://schemas.microsoft.com/office/powerpoint/2010/main" val="403732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5390" y="493521"/>
            <a:ext cx="5761219" cy="5870957"/>
          </a:xfrm>
          <a:prstGeom prst="rect">
            <a:avLst/>
          </a:prstGeom>
        </p:spPr>
      </p:pic>
    </p:spTree>
    <p:extLst>
      <p:ext uri="{BB962C8B-B14F-4D97-AF65-F5344CB8AC3E}">
        <p14:creationId xmlns:p14="http://schemas.microsoft.com/office/powerpoint/2010/main" val="355056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r>
              <a:rPr lang="en-GB" dirty="0">
                <a:solidFill>
                  <a:schemeClr val="accent5">
                    <a:lumMod val="75000"/>
                  </a:schemeClr>
                </a:solidFill>
                <a:latin typeface="XCCW Joined 15a" panose="03050602040000000000" pitchFamily="66" charset="0"/>
              </a:rPr>
              <a:t>Using the picture as a stimulus, write at least 5 sentences which include relative pronouns. The most common ones are: which, that, whose, whoever, whomever, who, and whom.</a:t>
            </a:r>
            <a:br>
              <a:rPr lang="en-GB" dirty="0">
                <a:latin typeface="XCCW Joined 15a" panose="03050602040000000000" pitchFamily="66" charset="0"/>
              </a:rPr>
            </a:br>
            <a:br>
              <a:rPr lang="en-GB" dirty="0">
                <a:latin typeface="XCCW Joined 15a" panose="03050602040000000000" pitchFamily="66" charset="0"/>
              </a:rPr>
            </a:br>
            <a:r>
              <a:rPr lang="en-GB" sz="3100" dirty="0">
                <a:solidFill>
                  <a:schemeClr val="accent6">
                    <a:lumMod val="75000"/>
                  </a:schemeClr>
                </a:solidFill>
                <a:latin typeface="XCCW Joined 15a" panose="03050602040000000000" pitchFamily="66" charset="0"/>
              </a:rPr>
              <a:t>You may want to think about who the lady might be; what or who may be at the top of the ladder; what the lady may be thinking or feeling.</a:t>
            </a:r>
          </a:p>
        </p:txBody>
      </p:sp>
    </p:spTree>
    <p:extLst>
      <p:ext uri="{BB962C8B-B14F-4D97-AF65-F5344CB8AC3E}">
        <p14:creationId xmlns:p14="http://schemas.microsoft.com/office/powerpoint/2010/main" val="171511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a:t>UKS2English</a:t>
            </a:r>
            <a:r>
              <a:rPr lang="en-GB" dirty="0"/>
              <a:t> </a:t>
            </a:r>
          </a:p>
        </p:txBody>
      </p:sp>
      <p:sp>
        <p:nvSpPr>
          <p:cNvPr id="3" name="Subtitle 2"/>
          <p:cNvSpPr>
            <a:spLocks noGrp="1"/>
          </p:cNvSpPr>
          <p:nvPr>
            <p:ph type="subTitle" idx="1"/>
          </p:nvPr>
        </p:nvSpPr>
        <p:spPr/>
        <p:txBody>
          <a:bodyPr/>
          <a:lstStyle/>
          <a:p>
            <a:r>
              <a:rPr lang="en-GB" u="sng" dirty="0"/>
              <a:t>Monday 20</a:t>
            </a:r>
            <a:r>
              <a:rPr lang="en-GB" u="sng" baseline="30000" dirty="0"/>
              <a:t>th</a:t>
            </a:r>
            <a:r>
              <a:rPr lang="en-GB" u="sng" dirty="0"/>
              <a:t> April 2020</a:t>
            </a:r>
          </a:p>
        </p:txBody>
      </p:sp>
      <p:pic>
        <p:nvPicPr>
          <p:cNvPr id="4" name="Picture 3"/>
          <p:cNvPicPr>
            <a:picLocks noChangeAspect="1"/>
          </p:cNvPicPr>
          <p:nvPr/>
        </p:nvPicPr>
        <p:blipFill>
          <a:blip r:embed="rId2"/>
          <a:stretch>
            <a:fillRect/>
          </a:stretch>
        </p:blipFill>
        <p:spPr>
          <a:xfrm>
            <a:off x="8138160" y="203518"/>
            <a:ext cx="3520440" cy="4421012"/>
          </a:xfrm>
          <a:prstGeom prst="rect">
            <a:avLst/>
          </a:prstGeom>
        </p:spPr>
      </p:pic>
    </p:spTree>
    <p:extLst>
      <p:ext uri="{BB962C8B-B14F-4D97-AF65-F5344CB8AC3E}">
        <p14:creationId xmlns:p14="http://schemas.microsoft.com/office/powerpoint/2010/main" val="112176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67" t="8333" r="8000" b="8112"/>
          <a:stretch/>
        </p:blipFill>
        <p:spPr>
          <a:xfrm>
            <a:off x="1508761" y="762000"/>
            <a:ext cx="8031480" cy="5730240"/>
          </a:xfrm>
          <a:prstGeom prst="rect">
            <a:avLst/>
          </a:prstGeom>
        </p:spPr>
      </p:pic>
    </p:spTree>
    <p:extLst>
      <p:ext uri="{BB962C8B-B14F-4D97-AF65-F5344CB8AC3E}">
        <p14:creationId xmlns:p14="http://schemas.microsoft.com/office/powerpoint/2010/main" val="328987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sz="3200" dirty="0">
                <a:latin typeface="XCCW Joined 15a" panose="03050602040000000000" pitchFamily="66" charset="0"/>
              </a:rPr>
            </a:br>
            <a:br>
              <a:rPr lang="en-GB" sz="3200" dirty="0">
                <a:latin typeface="XCCW Joined 15a" panose="03050602040000000000" pitchFamily="66" charset="0"/>
              </a:rPr>
            </a:br>
            <a:br>
              <a:rPr lang="en-GB" sz="3200" dirty="0">
                <a:latin typeface="XCCW Joined 15a" panose="03050602040000000000" pitchFamily="66" charset="0"/>
              </a:rPr>
            </a:br>
            <a:br>
              <a:rPr lang="en-GB" sz="3200" dirty="0">
                <a:latin typeface="XCCW Joined 15a" panose="03050602040000000000" pitchFamily="66" charset="0"/>
              </a:rPr>
            </a:br>
            <a:br>
              <a:rPr lang="en-GB" sz="3200" dirty="0">
                <a:latin typeface="XCCW Joined 15a" panose="03050602040000000000" pitchFamily="66" charset="0"/>
              </a:rPr>
            </a:br>
            <a:br>
              <a:rPr lang="en-GB" sz="3200" dirty="0">
                <a:latin typeface="XCCW Joined 15a" panose="03050602040000000000" pitchFamily="66" charset="0"/>
              </a:rPr>
            </a:br>
            <a:br>
              <a:rPr lang="en-GB" sz="3200" dirty="0">
                <a:latin typeface="XCCW Joined 15a" panose="03050602040000000000" pitchFamily="66" charset="0"/>
              </a:rPr>
            </a:br>
            <a:br>
              <a:rPr lang="en-GB" sz="3200" dirty="0">
                <a:latin typeface="XCCW Joined 15a" panose="03050602040000000000" pitchFamily="66" charset="0"/>
              </a:rPr>
            </a:br>
            <a:br>
              <a:rPr lang="en-GB" sz="3200" dirty="0">
                <a:latin typeface="XCCW Joined 15a" panose="03050602040000000000" pitchFamily="66" charset="0"/>
              </a:rPr>
            </a:br>
            <a:r>
              <a:rPr lang="en-GB" sz="3200" dirty="0">
                <a:latin typeface="XCCW Joined 15a" panose="03050602040000000000" pitchFamily="66" charset="0"/>
              </a:rPr>
              <a:t>The definition of a relative pronoun is: A relative pronoun is a word which is used to refer back to nouns which have already been mentioned in the sentence. ... Relative pronouns can describe people, things (including animals), places and abstract ideas. They can also be used to join two parts of a complex sentence, using relative clauses.</a:t>
            </a:r>
          </a:p>
        </p:txBody>
      </p:sp>
    </p:spTree>
    <p:extLst>
      <p:ext uri="{BB962C8B-B14F-4D97-AF65-F5344CB8AC3E}">
        <p14:creationId xmlns:p14="http://schemas.microsoft.com/office/powerpoint/2010/main" val="278068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0" i="0" dirty="0">
                <a:solidFill>
                  <a:srgbClr val="222222"/>
                </a:solidFill>
                <a:effectLst/>
                <a:latin typeface="arial" panose="020B0604020202020204" pitchFamily="34" charset="0"/>
              </a:rPr>
            </a:br>
            <a:br>
              <a:rPr lang="en-GB" dirty="0">
                <a:solidFill>
                  <a:srgbClr val="222222"/>
                </a:solidFill>
                <a:latin typeface="arial" panose="020B0604020202020204" pitchFamily="34" charset="0"/>
              </a:rPr>
            </a:br>
            <a:br>
              <a:rPr lang="en-GB" dirty="0">
                <a:solidFill>
                  <a:srgbClr val="222222"/>
                </a:solidFill>
                <a:latin typeface="arial" panose="020B0604020202020204" pitchFamily="34" charset="0"/>
              </a:rPr>
            </a:br>
            <a:br>
              <a:rPr lang="en-GB" dirty="0">
                <a:solidFill>
                  <a:srgbClr val="222222"/>
                </a:solidFill>
                <a:latin typeface="arial" panose="020B0604020202020204" pitchFamily="34" charset="0"/>
              </a:rPr>
            </a:br>
            <a:br>
              <a:rPr lang="en-GB" dirty="0">
                <a:solidFill>
                  <a:srgbClr val="222222"/>
                </a:solidFill>
                <a:latin typeface="arial" panose="020B0604020202020204" pitchFamily="34" charset="0"/>
              </a:rPr>
            </a:br>
            <a:br>
              <a:rPr lang="en-GB" dirty="0">
                <a:solidFill>
                  <a:srgbClr val="222222"/>
                </a:solidFill>
                <a:latin typeface="arial" panose="020B0604020202020204" pitchFamily="34" charset="0"/>
              </a:rPr>
            </a:br>
            <a:br>
              <a:rPr lang="en-GB" dirty="0">
                <a:solidFill>
                  <a:srgbClr val="222222"/>
                </a:solidFill>
                <a:latin typeface="arial" panose="020B0604020202020204" pitchFamily="34" charset="0"/>
              </a:rPr>
            </a:br>
            <a:r>
              <a:rPr lang="en-GB" b="0" i="0" dirty="0">
                <a:solidFill>
                  <a:srgbClr val="222222"/>
                </a:solidFill>
                <a:effectLst/>
                <a:latin typeface="XCCW Joined 15a" panose="03050602040000000000" pitchFamily="66" charset="0"/>
              </a:rPr>
              <a:t>There are only a few </a:t>
            </a:r>
            <a:r>
              <a:rPr lang="en-GB" b="1" i="0" dirty="0">
                <a:solidFill>
                  <a:srgbClr val="222222"/>
                </a:solidFill>
                <a:effectLst/>
                <a:latin typeface="XCCW Joined 15a" panose="03050602040000000000" pitchFamily="66" charset="0"/>
              </a:rPr>
              <a:t>relative pronouns</a:t>
            </a:r>
            <a:r>
              <a:rPr lang="en-GB" b="0" i="0" dirty="0">
                <a:solidFill>
                  <a:srgbClr val="222222"/>
                </a:solidFill>
                <a:effectLst/>
                <a:latin typeface="XCCW Joined 15a" panose="03050602040000000000" pitchFamily="66" charset="0"/>
              </a:rPr>
              <a:t> in the English language. The most common are which, that, whose, whoever, whomever, who, and whom.</a:t>
            </a:r>
            <a:endParaRPr lang="en-GB" dirty="0">
              <a:latin typeface="XCCW Joined 15a" panose="03050602040000000000" pitchFamily="66" charset="0"/>
            </a:endParaRPr>
          </a:p>
        </p:txBody>
      </p:sp>
    </p:spTree>
    <p:extLst>
      <p:ext uri="{BB962C8B-B14F-4D97-AF65-F5344CB8AC3E}">
        <p14:creationId xmlns:p14="http://schemas.microsoft.com/office/powerpoint/2010/main" val="284043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3" t="16822" r="4602" b="7848"/>
          <a:stretch/>
        </p:blipFill>
        <p:spPr>
          <a:xfrm>
            <a:off x="2072641" y="960120"/>
            <a:ext cx="7924800" cy="5044440"/>
          </a:xfrm>
          <a:prstGeom prst="rect">
            <a:avLst/>
          </a:prstGeom>
        </p:spPr>
      </p:pic>
      <p:sp>
        <p:nvSpPr>
          <p:cNvPr id="3" name="TextBox 2"/>
          <p:cNvSpPr txBox="1"/>
          <p:nvPr/>
        </p:nvSpPr>
        <p:spPr>
          <a:xfrm>
            <a:off x="1935480" y="0"/>
            <a:ext cx="7787640" cy="646331"/>
          </a:xfrm>
          <a:prstGeom prst="rect">
            <a:avLst/>
          </a:prstGeom>
          <a:noFill/>
        </p:spPr>
        <p:txBody>
          <a:bodyPr wrap="square" rtlCol="0">
            <a:spAutoFit/>
          </a:bodyPr>
          <a:lstStyle/>
          <a:p>
            <a:r>
              <a:rPr lang="en-GB" b="1" dirty="0">
                <a:solidFill>
                  <a:srgbClr val="FF0000"/>
                </a:solidFill>
                <a:latin typeface="XCCW Joined 15a" panose="03050602040000000000" pitchFamily="66" charset="0"/>
              </a:rPr>
              <a:t>Identify the relative pronoun in this sentence. Which noun is it referring back to?</a:t>
            </a:r>
          </a:p>
        </p:txBody>
      </p:sp>
    </p:spTree>
    <p:extLst>
      <p:ext uri="{BB962C8B-B14F-4D97-AF65-F5344CB8AC3E}">
        <p14:creationId xmlns:p14="http://schemas.microsoft.com/office/powerpoint/2010/main" val="79953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56" t="10406" r="6878" b="10112"/>
          <a:stretch/>
        </p:blipFill>
        <p:spPr>
          <a:xfrm>
            <a:off x="1828799" y="640080"/>
            <a:ext cx="7696201" cy="5151120"/>
          </a:xfrm>
          <a:prstGeom prst="rect">
            <a:avLst/>
          </a:prstGeom>
        </p:spPr>
      </p:pic>
    </p:spTree>
    <p:extLst>
      <p:ext uri="{BB962C8B-B14F-4D97-AF65-F5344CB8AC3E}">
        <p14:creationId xmlns:p14="http://schemas.microsoft.com/office/powerpoint/2010/main" val="186620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47" t="8160" r="3472" b="11284"/>
          <a:stretch/>
        </p:blipFill>
        <p:spPr>
          <a:xfrm>
            <a:off x="2164080" y="777240"/>
            <a:ext cx="8153400" cy="5303520"/>
          </a:xfrm>
          <a:prstGeom prst="rect">
            <a:avLst/>
          </a:prstGeom>
        </p:spPr>
      </p:pic>
    </p:spTree>
    <p:extLst>
      <p:ext uri="{BB962C8B-B14F-4D97-AF65-F5344CB8AC3E}">
        <p14:creationId xmlns:p14="http://schemas.microsoft.com/office/powerpoint/2010/main" val="128358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14" t="9398" r="5482" b="16626"/>
          <a:stretch/>
        </p:blipFill>
        <p:spPr>
          <a:xfrm>
            <a:off x="2011680" y="731520"/>
            <a:ext cx="7665719" cy="4678680"/>
          </a:xfrm>
          <a:prstGeom prst="rect">
            <a:avLst/>
          </a:prstGeom>
        </p:spPr>
      </p:pic>
    </p:spTree>
    <p:extLst>
      <p:ext uri="{BB962C8B-B14F-4D97-AF65-F5344CB8AC3E}">
        <p14:creationId xmlns:p14="http://schemas.microsoft.com/office/powerpoint/2010/main" val="3915561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50</Words>
  <Application>Microsoft Office PowerPoint</Application>
  <PresentationFormat>Widescreen</PresentationFormat>
  <Paragraphs>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vt:lpstr>
      <vt:lpstr>Calibri</vt:lpstr>
      <vt:lpstr>Calibri Light</vt:lpstr>
      <vt:lpstr>XCCW Joined 15a</vt:lpstr>
      <vt:lpstr>Office Theme</vt:lpstr>
      <vt:lpstr>PowerPoint Presentation</vt:lpstr>
      <vt:lpstr>UKS2English </vt:lpstr>
      <vt:lpstr>PowerPoint Presentation</vt:lpstr>
      <vt:lpstr>         The definition of a relative pronoun is: A relative pronoun is a word which is used to refer back to nouns which have already been mentioned in the sentence. ... Relative pronouns can describe people, things (including animals), places and abstract ideas. They can also be used to join two parts of a complex sentence, using relative clauses.</vt:lpstr>
      <vt:lpstr>       There are only a few relative pronouns in the English language. The most common are which, that, whose, whoever, whomever, who, and whom.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Using the picture as a stimulus, write at least 5 sentences which include relative pronouns. The most common ones are: which, that, whose, whoever, whomever, who, and whom.  You may want to think about who the lady might be; what or who may be at the top of the ladder; what the lady may be thinking or feeling.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UKS2English</dc:title>
  <dc:creator>k.capel1@outlook.com</dc:creator>
  <cp:lastModifiedBy>Tom Codd</cp:lastModifiedBy>
  <cp:revision>5</cp:revision>
  <dcterms:created xsi:type="dcterms:W3CDTF">2020-04-17T16:11:37Z</dcterms:created>
  <dcterms:modified xsi:type="dcterms:W3CDTF">2020-04-21T21:37:38Z</dcterms:modified>
</cp:coreProperties>
</file>