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416" r:id="rId4"/>
    <p:sldId id="417" r:id="rId5"/>
    <p:sldId id="421" r:id="rId6"/>
    <p:sldId id="42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DF4DD92-68CA-49C6-83B1-1607BA25F204}" type="datetimeFigureOut">
              <a:rPr lang="en-GB" smtClean="0"/>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AFD87C-BE13-4842-ADD2-7570D33460DB}" type="slidenum">
              <a:rPr lang="en-GB" smtClean="0"/>
              <a:t>‹#›</a:t>
            </a:fld>
            <a:endParaRPr lang="en-GB"/>
          </a:p>
        </p:txBody>
      </p:sp>
    </p:spTree>
    <p:extLst>
      <p:ext uri="{BB962C8B-B14F-4D97-AF65-F5344CB8AC3E}">
        <p14:creationId xmlns:p14="http://schemas.microsoft.com/office/powerpoint/2010/main" val="2452219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DF4DD92-68CA-49C6-83B1-1607BA25F204}" type="datetimeFigureOut">
              <a:rPr lang="en-GB" smtClean="0"/>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AFD87C-BE13-4842-ADD2-7570D33460DB}" type="slidenum">
              <a:rPr lang="en-GB" smtClean="0"/>
              <a:t>‹#›</a:t>
            </a:fld>
            <a:endParaRPr lang="en-GB"/>
          </a:p>
        </p:txBody>
      </p:sp>
    </p:spTree>
    <p:extLst>
      <p:ext uri="{BB962C8B-B14F-4D97-AF65-F5344CB8AC3E}">
        <p14:creationId xmlns:p14="http://schemas.microsoft.com/office/powerpoint/2010/main" val="1971341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DF4DD92-68CA-49C6-83B1-1607BA25F204}" type="datetimeFigureOut">
              <a:rPr lang="en-GB" smtClean="0"/>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AFD87C-BE13-4842-ADD2-7570D33460DB}" type="slidenum">
              <a:rPr lang="en-GB" smtClean="0"/>
              <a:t>‹#›</a:t>
            </a:fld>
            <a:endParaRPr lang="en-GB"/>
          </a:p>
        </p:txBody>
      </p:sp>
    </p:spTree>
    <p:extLst>
      <p:ext uri="{BB962C8B-B14F-4D97-AF65-F5344CB8AC3E}">
        <p14:creationId xmlns:p14="http://schemas.microsoft.com/office/powerpoint/2010/main" val="1968224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DF4DD92-68CA-49C6-83B1-1607BA25F204}" type="datetimeFigureOut">
              <a:rPr lang="en-GB" smtClean="0"/>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AFD87C-BE13-4842-ADD2-7570D33460DB}" type="slidenum">
              <a:rPr lang="en-GB" smtClean="0"/>
              <a:t>‹#›</a:t>
            </a:fld>
            <a:endParaRPr lang="en-GB"/>
          </a:p>
        </p:txBody>
      </p:sp>
    </p:spTree>
    <p:extLst>
      <p:ext uri="{BB962C8B-B14F-4D97-AF65-F5344CB8AC3E}">
        <p14:creationId xmlns:p14="http://schemas.microsoft.com/office/powerpoint/2010/main" val="2953239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DF4DD92-68CA-49C6-83B1-1607BA25F204}" type="datetimeFigureOut">
              <a:rPr lang="en-GB" smtClean="0"/>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AFD87C-BE13-4842-ADD2-7570D33460DB}" type="slidenum">
              <a:rPr lang="en-GB" smtClean="0"/>
              <a:t>‹#›</a:t>
            </a:fld>
            <a:endParaRPr lang="en-GB"/>
          </a:p>
        </p:txBody>
      </p:sp>
    </p:spTree>
    <p:extLst>
      <p:ext uri="{BB962C8B-B14F-4D97-AF65-F5344CB8AC3E}">
        <p14:creationId xmlns:p14="http://schemas.microsoft.com/office/powerpoint/2010/main" val="3603494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DF4DD92-68CA-49C6-83B1-1607BA25F204}" type="datetimeFigureOut">
              <a:rPr lang="en-GB" smtClean="0"/>
              <a:t>09/06/2020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AFD87C-BE13-4842-ADD2-7570D33460DB}" type="slidenum">
              <a:rPr lang="en-GB" smtClean="0"/>
              <a:t>‹#›</a:t>
            </a:fld>
            <a:endParaRPr lang="en-GB"/>
          </a:p>
        </p:txBody>
      </p:sp>
    </p:spTree>
    <p:extLst>
      <p:ext uri="{BB962C8B-B14F-4D97-AF65-F5344CB8AC3E}">
        <p14:creationId xmlns:p14="http://schemas.microsoft.com/office/powerpoint/2010/main" val="2099615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DF4DD92-68CA-49C6-83B1-1607BA25F204}" type="datetimeFigureOut">
              <a:rPr lang="en-GB" smtClean="0"/>
              <a:t>09/06/2020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3AFD87C-BE13-4842-ADD2-7570D33460DB}" type="slidenum">
              <a:rPr lang="en-GB" smtClean="0"/>
              <a:t>‹#›</a:t>
            </a:fld>
            <a:endParaRPr lang="en-GB"/>
          </a:p>
        </p:txBody>
      </p:sp>
    </p:spTree>
    <p:extLst>
      <p:ext uri="{BB962C8B-B14F-4D97-AF65-F5344CB8AC3E}">
        <p14:creationId xmlns:p14="http://schemas.microsoft.com/office/powerpoint/2010/main" val="1175938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DF4DD92-68CA-49C6-83B1-1607BA25F204}" type="datetimeFigureOut">
              <a:rPr lang="en-GB" smtClean="0"/>
              <a:t>09/06/2020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3AFD87C-BE13-4842-ADD2-7570D33460DB}" type="slidenum">
              <a:rPr lang="en-GB" smtClean="0"/>
              <a:t>‹#›</a:t>
            </a:fld>
            <a:endParaRPr lang="en-GB"/>
          </a:p>
        </p:txBody>
      </p:sp>
    </p:spTree>
    <p:extLst>
      <p:ext uri="{BB962C8B-B14F-4D97-AF65-F5344CB8AC3E}">
        <p14:creationId xmlns:p14="http://schemas.microsoft.com/office/powerpoint/2010/main" val="4191003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4DD92-68CA-49C6-83B1-1607BA25F204}" type="datetimeFigureOut">
              <a:rPr lang="en-GB" smtClean="0"/>
              <a:t>09/06/2020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3AFD87C-BE13-4842-ADD2-7570D33460DB}" type="slidenum">
              <a:rPr lang="en-GB" smtClean="0"/>
              <a:t>‹#›</a:t>
            </a:fld>
            <a:endParaRPr lang="en-GB"/>
          </a:p>
        </p:txBody>
      </p:sp>
    </p:spTree>
    <p:extLst>
      <p:ext uri="{BB962C8B-B14F-4D97-AF65-F5344CB8AC3E}">
        <p14:creationId xmlns:p14="http://schemas.microsoft.com/office/powerpoint/2010/main" val="3205567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DF4DD92-68CA-49C6-83B1-1607BA25F204}" type="datetimeFigureOut">
              <a:rPr lang="en-GB" smtClean="0"/>
              <a:t>09/06/2020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AFD87C-BE13-4842-ADD2-7570D33460DB}" type="slidenum">
              <a:rPr lang="en-GB" smtClean="0"/>
              <a:t>‹#›</a:t>
            </a:fld>
            <a:endParaRPr lang="en-GB"/>
          </a:p>
        </p:txBody>
      </p:sp>
    </p:spTree>
    <p:extLst>
      <p:ext uri="{BB962C8B-B14F-4D97-AF65-F5344CB8AC3E}">
        <p14:creationId xmlns:p14="http://schemas.microsoft.com/office/powerpoint/2010/main" val="118223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DF4DD92-68CA-49C6-83B1-1607BA25F204}" type="datetimeFigureOut">
              <a:rPr lang="en-GB" smtClean="0"/>
              <a:t>09/06/2020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AFD87C-BE13-4842-ADD2-7570D33460DB}" type="slidenum">
              <a:rPr lang="en-GB" smtClean="0"/>
              <a:t>‹#›</a:t>
            </a:fld>
            <a:endParaRPr lang="en-GB"/>
          </a:p>
        </p:txBody>
      </p:sp>
    </p:spTree>
    <p:extLst>
      <p:ext uri="{BB962C8B-B14F-4D97-AF65-F5344CB8AC3E}">
        <p14:creationId xmlns:p14="http://schemas.microsoft.com/office/powerpoint/2010/main" val="377620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4DD92-68CA-49C6-83B1-1607BA25F204}" type="datetimeFigureOut">
              <a:rPr lang="en-GB" smtClean="0"/>
              <a:t>09/06/2020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AFD87C-BE13-4842-ADD2-7570D33460DB}" type="slidenum">
              <a:rPr lang="en-GB" smtClean="0"/>
              <a:t>‹#›</a:t>
            </a:fld>
            <a:endParaRPr lang="en-GB"/>
          </a:p>
        </p:txBody>
      </p:sp>
    </p:spTree>
    <p:extLst>
      <p:ext uri="{BB962C8B-B14F-4D97-AF65-F5344CB8AC3E}">
        <p14:creationId xmlns:p14="http://schemas.microsoft.com/office/powerpoint/2010/main" val="7517628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36588"/>
            <a:ext cx="9144000" cy="2387600"/>
          </a:xfrm>
        </p:spPr>
        <p:txBody>
          <a:bodyPr/>
          <a:lstStyle/>
          <a:p>
            <a:r>
              <a:rPr lang="en-GB" sz="6600" b="1" u="sng" dirty="0">
                <a:solidFill>
                  <a:schemeClr val="accent5">
                    <a:lumMod val="75000"/>
                  </a:schemeClr>
                </a:solidFill>
              </a:rPr>
              <a:t>UKS2 English</a:t>
            </a:r>
            <a:br>
              <a:rPr lang="en-GB" dirty="0"/>
            </a:br>
            <a:endParaRPr lang="en-GB" dirty="0"/>
          </a:p>
        </p:txBody>
      </p:sp>
      <p:sp>
        <p:nvSpPr>
          <p:cNvPr id="3" name="Subtitle 2"/>
          <p:cNvSpPr>
            <a:spLocks noGrp="1"/>
          </p:cNvSpPr>
          <p:nvPr>
            <p:ph type="subTitle" idx="1"/>
          </p:nvPr>
        </p:nvSpPr>
        <p:spPr>
          <a:xfrm>
            <a:off x="214312" y="3729038"/>
            <a:ext cx="11763375" cy="2874962"/>
          </a:xfrm>
        </p:spPr>
        <p:txBody>
          <a:bodyPr>
            <a:normAutofit fontScale="40000" lnSpcReduction="20000"/>
          </a:bodyPr>
          <a:lstStyle/>
          <a:p>
            <a:r>
              <a:rPr lang="en-GB" sz="11100" b="1" u="sng" dirty="0">
                <a:solidFill>
                  <a:schemeClr val="accent5">
                    <a:lumMod val="75000"/>
                  </a:schemeClr>
                </a:solidFill>
              </a:rPr>
              <a:t>Thursday 18th June 2020</a:t>
            </a:r>
          </a:p>
          <a:p>
            <a:endParaRPr lang="en-GB" sz="11100" b="1" u="sng" dirty="0">
              <a:solidFill>
                <a:schemeClr val="accent5">
                  <a:lumMod val="75000"/>
                </a:schemeClr>
              </a:solidFill>
            </a:endParaRPr>
          </a:p>
          <a:p>
            <a:r>
              <a:rPr lang="en-GB" sz="11100" b="1" u="sng" dirty="0">
                <a:solidFill>
                  <a:schemeClr val="accent5">
                    <a:lumMod val="75000"/>
                  </a:schemeClr>
                </a:solidFill>
              </a:rPr>
              <a:t>WALT:</a:t>
            </a:r>
            <a:r>
              <a:rPr lang="en-GB" sz="11100" b="1" dirty="0">
                <a:solidFill>
                  <a:schemeClr val="accent5">
                    <a:lumMod val="75000"/>
                  </a:schemeClr>
                </a:solidFill>
              </a:rPr>
              <a:t> </a:t>
            </a:r>
            <a:r>
              <a:rPr lang="en-GB" sz="11100" dirty="0">
                <a:solidFill>
                  <a:schemeClr val="accent5">
                    <a:lumMod val="75000"/>
                  </a:schemeClr>
                </a:solidFill>
              </a:rPr>
              <a:t>Visualise a setting described in a </a:t>
            </a:r>
          </a:p>
          <a:p>
            <a:r>
              <a:rPr lang="en-GB" sz="11100" dirty="0">
                <a:solidFill>
                  <a:schemeClr val="accent5">
                    <a:lumMod val="75000"/>
                  </a:schemeClr>
                </a:solidFill>
              </a:rPr>
              <a:t>narrative poem.</a:t>
            </a:r>
          </a:p>
          <a:p>
            <a:r>
              <a:rPr lang="en-GB" sz="4400" b="1" u="sng" dirty="0">
                <a:solidFill>
                  <a:schemeClr val="accent5">
                    <a:lumMod val="75000"/>
                  </a:schemeClr>
                </a:solidFill>
              </a:rPr>
              <a:t> </a:t>
            </a:r>
          </a:p>
        </p:txBody>
      </p:sp>
    </p:spTree>
    <p:extLst>
      <p:ext uri="{BB962C8B-B14F-4D97-AF65-F5344CB8AC3E}">
        <p14:creationId xmlns:p14="http://schemas.microsoft.com/office/powerpoint/2010/main" val="1563102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90BD5E1-6E86-41BE-9188-CA20827D7603}"/>
              </a:ext>
            </a:extLst>
          </p:cNvPr>
          <p:cNvSpPr/>
          <p:nvPr/>
        </p:nvSpPr>
        <p:spPr>
          <a:xfrm>
            <a:off x="152401" y="220087"/>
            <a:ext cx="11839574" cy="6494085"/>
          </a:xfrm>
          <a:prstGeom prst="rect">
            <a:avLst/>
          </a:prstGeom>
        </p:spPr>
        <p:txBody>
          <a:bodyPr wrap="square">
            <a:spAutoFit/>
          </a:bodyPr>
          <a:lstStyle/>
          <a:p>
            <a:pPr algn="ctr"/>
            <a:r>
              <a:rPr lang="en-GB" sz="3200" b="1" u="sng" dirty="0">
                <a:solidFill>
                  <a:schemeClr val="accent6">
                    <a:lumMod val="75000"/>
                  </a:schemeClr>
                </a:solidFill>
              </a:rPr>
              <a:t>‘The Raven’ by Edgar Allan Poe</a:t>
            </a:r>
          </a:p>
          <a:p>
            <a:pPr algn="ctr"/>
            <a:endParaRPr lang="en-GB" sz="3200" dirty="0">
              <a:solidFill>
                <a:schemeClr val="accent6">
                  <a:lumMod val="75000"/>
                </a:schemeClr>
              </a:solidFill>
            </a:endParaRPr>
          </a:p>
          <a:p>
            <a:pPr algn="ctr"/>
            <a:r>
              <a:rPr lang="en-GB" sz="3200" dirty="0">
                <a:solidFill>
                  <a:schemeClr val="accent6">
                    <a:lumMod val="75000"/>
                  </a:schemeClr>
                </a:solidFill>
              </a:rPr>
              <a:t>Yesterday we looked at how vocabulary choices can impact the mood of a poem.</a:t>
            </a:r>
          </a:p>
          <a:p>
            <a:pPr algn="ctr"/>
            <a:endParaRPr lang="en-GB" sz="3200" b="1" dirty="0">
              <a:solidFill>
                <a:schemeClr val="accent6">
                  <a:lumMod val="75000"/>
                </a:schemeClr>
              </a:solidFill>
            </a:endParaRPr>
          </a:p>
          <a:p>
            <a:pPr algn="ctr"/>
            <a:endParaRPr lang="en-GB" sz="3200" b="1" dirty="0">
              <a:solidFill>
                <a:schemeClr val="accent6">
                  <a:lumMod val="75000"/>
                </a:schemeClr>
              </a:solidFill>
            </a:endParaRPr>
          </a:p>
          <a:p>
            <a:pPr algn="ctr"/>
            <a:endParaRPr lang="en-GB" sz="3200" b="1" dirty="0">
              <a:solidFill>
                <a:schemeClr val="accent6">
                  <a:lumMod val="75000"/>
                </a:schemeClr>
              </a:solidFill>
            </a:endParaRPr>
          </a:p>
          <a:p>
            <a:pPr algn="ctr"/>
            <a:endParaRPr lang="en-GB" sz="3200" b="1" dirty="0">
              <a:solidFill>
                <a:schemeClr val="accent6">
                  <a:lumMod val="75000"/>
                </a:schemeClr>
              </a:solidFill>
            </a:endParaRPr>
          </a:p>
          <a:p>
            <a:pPr algn="ctr"/>
            <a:endParaRPr lang="en-GB" sz="3200" b="1" dirty="0">
              <a:solidFill>
                <a:schemeClr val="accent6">
                  <a:lumMod val="75000"/>
                </a:schemeClr>
              </a:solidFill>
            </a:endParaRPr>
          </a:p>
          <a:p>
            <a:pPr algn="ctr"/>
            <a:endParaRPr lang="en-GB" sz="3200" b="1" dirty="0">
              <a:solidFill>
                <a:schemeClr val="accent6">
                  <a:lumMod val="75000"/>
                </a:schemeClr>
              </a:solidFill>
            </a:endParaRPr>
          </a:p>
          <a:p>
            <a:pPr algn="ctr"/>
            <a:endParaRPr lang="en-GB" sz="2400" b="1" dirty="0">
              <a:solidFill>
                <a:schemeClr val="accent6">
                  <a:lumMod val="75000"/>
                </a:schemeClr>
              </a:solidFill>
            </a:endParaRPr>
          </a:p>
          <a:p>
            <a:pPr algn="ctr"/>
            <a:r>
              <a:rPr lang="en-GB" sz="3200" b="1" dirty="0">
                <a:solidFill>
                  <a:schemeClr val="accent6">
                    <a:lumMod val="75000"/>
                  </a:schemeClr>
                </a:solidFill>
              </a:rPr>
              <a:t>In today’s lesson, we are going to focus on how the description of the </a:t>
            </a:r>
            <a:r>
              <a:rPr lang="en-GB" sz="3200" b="1" u="sng" dirty="0">
                <a:solidFill>
                  <a:schemeClr val="accent6">
                    <a:lumMod val="75000"/>
                  </a:schemeClr>
                </a:solidFill>
              </a:rPr>
              <a:t>setting</a:t>
            </a:r>
            <a:r>
              <a:rPr lang="en-GB" sz="3200" b="1" dirty="0">
                <a:solidFill>
                  <a:schemeClr val="accent6">
                    <a:lumMod val="75000"/>
                  </a:schemeClr>
                </a:solidFill>
              </a:rPr>
              <a:t> helps to create a haunting, eerie image for the reader.</a:t>
            </a:r>
          </a:p>
        </p:txBody>
      </p:sp>
      <p:pic>
        <p:nvPicPr>
          <p:cNvPr id="1026" name="Picture 2" descr="The Raven by Edgar Allan Poe - Quoth the Raven, Nevermore - Poetry ...">
            <a:extLst>
              <a:ext uri="{FF2B5EF4-FFF2-40B4-BE49-F238E27FC236}">
                <a16:creationId xmlns:a16="http://schemas.microsoft.com/office/drawing/2014/main" id="{6C0765AF-697C-4C73-9325-A0E37480D0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2127" y="2580798"/>
            <a:ext cx="4707746" cy="26520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6705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90BD5E1-6E86-41BE-9188-CA20827D7603}"/>
              </a:ext>
            </a:extLst>
          </p:cNvPr>
          <p:cNvSpPr/>
          <p:nvPr/>
        </p:nvSpPr>
        <p:spPr>
          <a:xfrm>
            <a:off x="176213" y="181957"/>
            <a:ext cx="11839574" cy="6494085"/>
          </a:xfrm>
          <a:prstGeom prst="rect">
            <a:avLst/>
          </a:prstGeom>
        </p:spPr>
        <p:txBody>
          <a:bodyPr wrap="square">
            <a:spAutoFit/>
          </a:bodyPr>
          <a:lstStyle/>
          <a:p>
            <a:pPr algn="ctr"/>
            <a:r>
              <a:rPr lang="en-GB" sz="3200" b="1" u="sng" dirty="0">
                <a:solidFill>
                  <a:schemeClr val="accent6">
                    <a:lumMod val="75000"/>
                  </a:schemeClr>
                </a:solidFill>
              </a:rPr>
              <a:t>The setting of ‘The Raven’</a:t>
            </a:r>
          </a:p>
          <a:p>
            <a:pPr algn="ctr"/>
            <a:endParaRPr lang="en-GB" sz="3200" dirty="0">
              <a:solidFill>
                <a:schemeClr val="accent6">
                  <a:lumMod val="75000"/>
                </a:schemeClr>
              </a:solidFill>
            </a:endParaRPr>
          </a:p>
          <a:p>
            <a:pPr algn="ctr"/>
            <a:r>
              <a:rPr lang="en-GB" sz="3200" dirty="0">
                <a:solidFill>
                  <a:schemeClr val="accent6">
                    <a:lumMod val="75000"/>
                  </a:schemeClr>
                </a:solidFill>
              </a:rPr>
              <a:t>So far, you have watched one or two animations of ‘The Raven’.</a:t>
            </a:r>
          </a:p>
          <a:p>
            <a:pPr algn="ctr"/>
            <a:endParaRPr lang="en-GB" sz="3200" b="1" dirty="0">
              <a:solidFill>
                <a:schemeClr val="accent6">
                  <a:lumMod val="75000"/>
                </a:schemeClr>
              </a:solidFill>
            </a:endParaRPr>
          </a:p>
          <a:p>
            <a:pPr algn="ctr"/>
            <a:r>
              <a:rPr lang="en-GB" sz="3200" b="1" i="1" dirty="0">
                <a:solidFill>
                  <a:schemeClr val="accent6">
                    <a:lumMod val="75000"/>
                  </a:schemeClr>
                </a:solidFill>
              </a:rPr>
              <a:t>But how did the creators of these films know or imagine what the setting looked like before they made them?</a:t>
            </a:r>
          </a:p>
          <a:p>
            <a:pPr algn="ctr"/>
            <a:endParaRPr lang="en-GB" sz="3200" b="1" dirty="0">
              <a:solidFill>
                <a:schemeClr val="accent6">
                  <a:lumMod val="75000"/>
                </a:schemeClr>
              </a:solidFill>
            </a:endParaRPr>
          </a:p>
          <a:p>
            <a:pPr algn="ctr"/>
            <a:r>
              <a:rPr lang="en-GB" sz="3200" dirty="0">
                <a:solidFill>
                  <a:srgbClr val="FF0000"/>
                </a:solidFill>
              </a:rPr>
              <a:t>Read the poem again, but this time look out for any description of the setting (where the poem takes place). </a:t>
            </a:r>
          </a:p>
          <a:p>
            <a:pPr algn="ctr"/>
            <a:endParaRPr lang="en-GB" sz="3200" dirty="0">
              <a:solidFill>
                <a:srgbClr val="FF0000"/>
              </a:solidFill>
            </a:endParaRPr>
          </a:p>
          <a:p>
            <a:pPr algn="ctr"/>
            <a:r>
              <a:rPr lang="en-GB" sz="3200" dirty="0">
                <a:solidFill>
                  <a:srgbClr val="FF0000"/>
                </a:solidFill>
              </a:rPr>
              <a:t>If you can print the poem and </a:t>
            </a:r>
            <a:r>
              <a:rPr lang="en-GB" sz="3200" b="1" u="sng" dirty="0">
                <a:solidFill>
                  <a:srgbClr val="FF0000"/>
                </a:solidFill>
              </a:rPr>
              <a:t>highlight or underline</a:t>
            </a:r>
            <a:r>
              <a:rPr lang="en-GB" sz="3200" dirty="0">
                <a:solidFill>
                  <a:srgbClr val="FF0000"/>
                </a:solidFill>
              </a:rPr>
              <a:t> the appropriate details, then that’s great. Alternatively, make some </a:t>
            </a:r>
            <a:r>
              <a:rPr lang="en-GB" sz="3200" b="1" u="sng" dirty="0">
                <a:solidFill>
                  <a:srgbClr val="FF0000"/>
                </a:solidFill>
              </a:rPr>
              <a:t>jottings of the quotes you’ve found</a:t>
            </a:r>
            <a:r>
              <a:rPr lang="en-GB" sz="3200" dirty="0">
                <a:solidFill>
                  <a:srgbClr val="FF0000"/>
                </a:solidFill>
              </a:rPr>
              <a:t> on paper.</a:t>
            </a:r>
          </a:p>
        </p:txBody>
      </p:sp>
    </p:spTree>
    <p:extLst>
      <p:ext uri="{BB962C8B-B14F-4D97-AF65-F5344CB8AC3E}">
        <p14:creationId xmlns:p14="http://schemas.microsoft.com/office/powerpoint/2010/main" val="344451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90BD5E1-6E86-41BE-9188-CA20827D7603}"/>
              </a:ext>
            </a:extLst>
          </p:cNvPr>
          <p:cNvSpPr/>
          <p:nvPr/>
        </p:nvSpPr>
        <p:spPr>
          <a:xfrm>
            <a:off x="176213" y="256728"/>
            <a:ext cx="11839574" cy="6617196"/>
          </a:xfrm>
          <a:prstGeom prst="rect">
            <a:avLst/>
          </a:prstGeom>
        </p:spPr>
        <p:txBody>
          <a:bodyPr wrap="square">
            <a:spAutoFit/>
          </a:bodyPr>
          <a:lstStyle/>
          <a:p>
            <a:pPr algn="ctr"/>
            <a:r>
              <a:rPr lang="en-GB" sz="3200" b="1" u="sng" dirty="0">
                <a:solidFill>
                  <a:schemeClr val="accent6">
                    <a:lumMod val="75000"/>
                  </a:schemeClr>
                </a:solidFill>
              </a:rPr>
              <a:t>The setting of ‘The Raven’</a:t>
            </a:r>
          </a:p>
          <a:p>
            <a:pPr algn="ctr"/>
            <a:endParaRPr lang="en-GB" sz="3200" dirty="0">
              <a:solidFill>
                <a:schemeClr val="accent6">
                  <a:lumMod val="75000"/>
                </a:schemeClr>
              </a:solidFill>
            </a:endParaRPr>
          </a:p>
          <a:p>
            <a:pPr algn="ctr"/>
            <a:r>
              <a:rPr lang="en-GB" sz="3000" dirty="0">
                <a:solidFill>
                  <a:srgbClr val="FF0000"/>
                </a:solidFill>
              </a:rPr>
              <a:t>Now, using the quotes you’ve found, spend </a:t>
            </a:r>
            <a:r>
              <a:rPr lang="en-GB" sz="3000" b="1" dirty="0">
                <a:solidFill>
                  <a:srgbClr val="FF0000"/>
                </a:solidFill>
              </a:rPr>
              <a:t>10 minutes or so illustrating the setting</a:t>
            </a:r>
            <a:r>
              <a:rPr lang="en-GB" sz="3000" dirty="0">
                <a:solidFill>
                  <a:srgbClr val="FF0000"/>
                </a:solidFill>
              </a:rPr>
              <a:t> that you imagine in your head. </a:t>
            </a:r>
          </a:p>
          <a:p>
            <a:pPr algn="ctr"/>
            <a:endParaRPr lang="en-GB" sz="3000" dirty="0">
              <a:solidFill>
                <a:schemeClr val="accent6">
                  <a:lumMod val="75000"/>
                </a:schemeClr>
              </a:solidFill>
            </a:endParaRPr>
          </a:p>
          <a:p>
            <a:pPr algn="ctr"/>
            <a:r>
              <a:rPr lang="en-GB" sz="3000" dirty="0">
                <a:solidFill>
                  <a:schemeClr val="accent6">
                    <a:lumMod val="75000"/>
                  </a:schemeClr>
                </a:solidFill>
              </a:rPr>
              <a:t>If you can, add colour (pencil, felt-tip pen) where you feel it is appropriate – especially as Poe describes certain colours in parts of the poem!</a:t>
            </a:r>
          </a:p>
          <a:p>
            <a:pPr algn="ctr"/>
            <a:endParaRPr lang="en-GB" sz="3000" dirty="0">
              <a:solidFill>
                <a:schemeClr val="accent6">
                  <a:lumMod val="75000"/>
                </a:schemeClr>
              </a:solidFill>
            </a:endParaRPr>
          </a:p>
          <a:p>
            <a:pPr algn="ctr"/>
            <a:endParaRPr lang="en-GB" sz="3000" dirty="0">
              <a:solidFill>
                <a:schemeClr val="accent6">
                  <a:lumMod val="75000"/>
                </a:schemeClr>
              </a:solidFill>
            </a:endParaRPr>
          </a:p>
          <a:p>
            <a:pPr algn="ctr"/>
            <a:endParaRPr lang="en-GB" sz="3000" dirty="0">
              <a:solidFill>
                <a:schemeClr val="accent6">
                  <a:lumMod val="75000"/>
                </a:schemeClr>
              </a:solidFill>
            </a:endParaRPr>
          </a:p>
          <a:p>
            <a:pPr algn="ctr"/>
            <a:endParaRPr lang="en-GB" sz="3000" dirty="0">
              <a:solidFill>
                <a:schemeClr val="accent6">
                  <a:lumMod val="75000"/>
                </a:schemeClr>
              </a:solidFill>
            </a:endParaRPr>
          </a:p>
          <a:p>
            <a:pPr algn="ctr"/>
            <a:endParaRPr lang="en-GB" sz="1400" dirty="0">
              <a:solidFill>
                <a:schemeClr val="accent6">
                  <a:lumMod val="75000"/>
                </a:schemeClr>
              </a:solidFill>
            </a:endParaRPr>
          </a:p>
          <a:p>
            <a:pPr algn="ctr"/>
            <a:r>
              <a:rPr lang="en-GB" sz="3000" dirty="0">
                <a:solidFill>
                  <a:schemeClr val="accent6">
                    <a:lumMod val="75000"/>
                  </a:schemeClr>
                </a:solidFill>
              </a:rPr>
              <a:t>You might want to use the animations we’ve watched to guide you, but don’t rely on them completely. </a:t>
            </a:r>
            <a:r>
              <a:rPr lang="en-GB" sz="3000" b="1" dirty="0">
                <a:solidFill>
                  <a:schemeClr val="accent6">
                    <a:lumMod val="75000"/>
                  </a:schemeClr>
                </a:solidFill>
              </a:rPr>
              <a:t>Use your imagination!</a:t>
            </a:r>
          </a:p>
        </p:txBody>
      </p:sp>
      <p:pic>
        <p:nvPicPr>
          <p:cNvPr id="4" name="Picture 3" descr="A picture containing drawing&#10;&#10;Description automatically generated">
            <a:extLst>
              <a:ext uri="{FF2B5EF4-FFF2-40B4-BE49-F238E27FC236}">
                <a16:creationId xmlns:a16="http://schemas.microsoft.com/office/drawing/2014/main" id="{AF29B858-1E6A-4E2A-B7C4-EE5C8B6D1C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2550" y="3752850"/>
            <a:ext cx="2076450" cy="1557338"/>
          </a:xfrm>
          <a:prstGeom prst="rect">
            <a:avLst/>
          </a:prstGeom>
        </p:spPr>
      </p:pic>
    </p:spTree>
    <p:extLst>
      <p:ext uri="{BB962C8B-B14F-4D97-AF65-F5344CB8AC3E}">
        <p14:creationId xmlns:p14="http://schemas.microsoft.com/office/powerpoint/2010/main" val="2344160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90BD5E1-6E86-41BE-9188-CA20827D7603}"/>
              </a:ext>
            </a:extLst>
          </p:cNvPr>
          <p:cNvSpPr/>
          <p:nvPr/>
        </p:nvSpPr>
        <p:spPr>
          <a:xfrm>
            <a:off x="176213" y="256728"/>
            <a:ext cx="11839574" cy="3385542"/>
          </a:xfrm>
          <a:prstGeom prst="rect">
            <a:avLst/>
          </a:prstGeom>
        </p:spPr>
        <p:txBody>
          <a:bodyPr wrap="square">
            <a:spAutoFit/>
          </a:bodyPr>
          <a:lstStyle/>
          <a:p>
            <a:pPr algn="ctr"/>
            <a:r>
              <a:rPr lang="en-GB" sz="3200" b="1" u="sng" dirty="0">
                <a:solidFill>
                  <a:schemeClr val="accent6">
                    <a:lumMod val="75000"/>
                  </a:schemeClr>
                </a:solidFill>
              </a:rPr>
              <a:t>The setting of ‘The Raven’</a:t>
            </a:r>
          </a:p>
          <a:p>
            <a:pPr algn="ctr"/>
            <a:endParaRPr lang="en-GB" sz="3200" dirty="0">
              <a:solidFill>
                <a:schemeClr val="accent6">
                  <a:lumMod val="75000"/>
                </a:schemeClr>
              </a:solidFill>
            </a:endParaRPr>
          </a:p>
          <a:p>
            <a:pPr algn="ctr"/>
            <a:r>
              <a:rPr lang="en-GB" sz="3000" dirty="0">
                <a:solidFill>
                  <a:srgbClr val="FF0000"/>
                </a:solidFill>
              </a:rPr>
              <a:t>It’s time to </a:t>
            </a:r>
            <a:r>
              <a:rPr lang="en-GB" sz="3000" b="1" dirty="0">
                <a:solidFill>
                  <a:srgbClr val="FF0000"/>
                </a:solidFill>
              </a:rPr>
              <a:t>annotate/ label</a:t>
            </a:r>
            <a:r>
              <a:rPr lang="en-GB" sz="3000" dirty="0">
                <a:solidFill>
                  <a:srgbClr val="FF0000"/>
                </a:solidFill>
              </a:rPr>
              <a:t> your illustration!</a:t>
            </a:r>
          </a:p>
          <a:p>
            <a:pPr algn="ctr"/>
            <a:endParaRPr lang="en-GB" sz="3000" b="1" dirty="0">
              <a:solidFill>
                <a:srgbClr val="FF0000"/>
              </a:solidFill>
            </a:endParaRPr>
          </a:p>
          <a:p>
            <a:pPr algn="ctr"/>
            <a:r>
              <a:rPr lang="en-GB" sz="3000" b="1" dirty="0">
                <a:solidFill>
                  <a:srgbClr val="FF0000"/>
                </a:solidFill>
              </a:rPr>
              <a:t>Select 5 or more quotes from the poem that you found earlier on and label your illustration with them. Draw arrows to the specific parts of your illustration that the quote is referring to. </a:t>
            </a:r>
            <a:endParaRPr lang="en-GB" sz="3000" b="1" dirty="0">
              <a:solidFill>
                <a:schemeClr val="accent6">
                  <a:lumMod val="75000"/>
                </a:schemeClr>
              </a:solidFill>
            </a:endParaRPr>
          </a:p>
        </p:txBody>
      </p:sp>
      <p:pic>
        <p:nvPicPr>
          <p:cNvPr id="6" name="Picture 2" descr="The Raven by Edgar Allan Poe - Quoth the Raven, Nevermore - Poetry ...">
            <a:extLst>
              <a:ext uri="{FF2B5EF4-FFF2-40B4-BE49-F238E27FC236}">
                <a16:creationId xmlns:a16="http://schemas.microsoft.com/office/drawing/2014/main" id="{DF6FCC89-F515-42D2-BBFF-4E1CFEC826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2517" y="4038600"/>
            <a:ext cx="4396948" cy="247694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FBD27884-C766-4D18-9314-57BE8F409B83}"/>
              </a:ext>
            </a:extLst>
          </p:cNvPr>
          <p:cNvSpPr/>
          <p:nvPr/>
        </p:nvSpPr>
        <p:spPr>
          <a:xfrm>
            <a:off x="485774" y="4248835"/>
            <a:ext cx="6257925" cy="2062103"/>
          </a:xfrm>
          <a:prstGeom prst="rect">
            <a:avLst/>
          </a:prstGeom>
        </p:spPr>
        <p:txBody>
          <a:bodyPr wrap="square">
            <a:spAutoFit/>
          </a:bodyPr>
          <a:lstStyle/>
          <a:p>
            <a:r>
              <a:rPr lang="en-GB" sz="3200" dirty="0">
                <a:solidFill>
                  <a:schemeClr val="accent6">
                    <a:lumMod val="75000"/>
                  </a:schemeClr>
                </a:solidFill>
              </a:rPr>
              <a:t>For example:</a:t>
            </a:r>
          </a:p>
          <a:p>
            <a:endParaRPr lang="en-GB" sz="3200" dirty="0">
              <a:solidFill>
                <a:schemeClr val="accent6">
                  <a:lumMod val="75000"/>
                </a:schemeClr>
              </a:solidFill>
            </a:endParaRPr>
          </a:p>
          <a:p>
            <a:r>
              <a:rPr lang="en-GB" sz="3200" b="1" i="1" dirty="0">
                <a:solidFill>
                  <a:schemeClr val="accent6">
                    <a:lumMod val="75000"/>
                  </a:schemeClr>
                </a:solidFill>
              </a:rPr>
              <a:t>‘On the pallid bust of Pallas just above my chamber door’.</a:t>
            </a:r>
            <a:endParaRPr lang="en-GB" sz="3200" b="1" i="1" dirty="0"/>
          </a:p>
        </p:txBody>
      </p:sp>
    </p:spTree>
    <p:extLst>
      <p:ext uri="{BB962C8B-B14F-4D97-AF65-F5344CB8AC3E}">
        <p14:creationId xmlns:p14="http://schemas.microsoft.com/office/powerpoint/2010/main" val="2541482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90BD5E1-6E86-41BE-9188-CA20827D7603}"/>
              </a:ext>
            </a:extLst>
          </p:cNvPr>
          <p:cNvSpPr/>
          <p:nvPr/>
        </p:nvSpPr>
        <p:spPr>
          <a:xfrm>
            <a:off x="176213" y="256728"/>
            <a:ext cx="11839574" cy="6524863"/>
          </a:xfrm>
          <a:prstGeom prst="rect">
            <a:avLst/>
          </a:prstGeom>
        </p:spPr>
        <p:txBody>
          <a:bodyPr wrap="square">
            <a:spAutoFit/>
          </a:bodyPr>
          <a:lstStyle/>
          <a:p>
            <a:pPr algn="ctr"/>
            <a:r>
              <a:rPr lang="en-GB" sz="3200" b="1" u="sng" dirty="0">
                <a:solidFill>
                  <a:schemeClr val="accent6">
                    <a:lumMod val="75000"/>
                  </a:schemeClr>
                </a:solidFill>
              </a:rPr>
              <a:t>And finally…</a:t>
            </a:r>
          </a:p>
          <a:p>
            <a:pPr algn="ctr"/>
            <a:endParaRPr lang="en-GB" sz="3200" dirty="0">
              <a:solidFill>
                <a:schemeClr val="accent6">
                  <a:lumMod val="75000"/>
                </a:schemeClr>
              </a:solidFill>
            </a:endParaRPr>
          </a:p>
          <a:p>
            <a:pPr algn="ctr"/>
            <a:r>
              <a:rPr lang="en-GB" sz="3000" dirty="0">
                <a:solidFill>
                  <a:schemeClr val="accent6">
                    <a:lumMod val="75000"/>
                  </a:schemeClr>
                </a:solidFill>
              </a:rPr>
              <a:t>Write a</a:t>
            </a:r>
            <a:r>
              <a:rPr lang="en-GB" sz="3000" b="1" dirty="0">
                <a:solidFill>
                  <a:schemeClr val="accent6">
                    <a:lumMod val="75000"/>
                  </a:schemeClr>
                </a:solidFill>
              </a:rPr>
              <a:t> sentence </a:t>
            </a:r>
            <a:r>
              <a:rPr lang="en-GB" sz="3000" dirty="0">
                <a:solidFill>
                  <a:schemeClr val="accent6">
                    <a:lumMod val="75000"/>
                  </a:schemeClr>
                </a:solidFill>
              </a:rPr>
              <a:t>(or more if you prefer!) to explain how you would feel if you were transported to the setting whilst the events in the poem were taking place.</a:t>
            </a:r>
          </a:p>
          <a:p>
            <a:pPr algn="ctr"/>
            <a:endParaRPr lang="en-GB" sz="3000" b="1" dirty="0">
              <a:solidFill>
                <a:srgbClr val="FF0000"/>
              </a:solidFill>
            </a:endParaRPr>
          </a:p>
          <a:p>
            <a:pPr algn="ctr"/>
            <a:endParaRPr lang="en-GB" sz="3000" b="1" dirty="0">
              <a:solidFill>
                <a:srgbClr val="FF0000"/>
              </a:solidFill>
            </a:endParaRPr>
          </a:p>
          <a:p>
            <a:pPr algn="ctr"/>
            <a:endParaRPr lang="en-GB" sz="3000" b="1" dirty="0">
              <a:solidFill>
                <a:srgbClr val="FF0000"/>
              </a:solidFill>
            </a:endParaRPr>
          </a:p>
          <a:p>
            <a:pPr algn="ctr"/>
            <a:endParaRPr lang="en-GB" sz="3000" b="1" dirty="0">
              <a:solidFill>
                <a:srgbClr val="FF0000"/>
              </a:solidFill>
            </a:endParaRPr>
          </a:p>
          <a:p>
            <a:pPr algn="ctr"/>
            <a:endParaRPr lang="en-GB" sz="1600" b="1" dirty="0">
              <a:solidFill>
                <a:srgbClr val="FF0000"/>
              </a:solidFill>
            </a:endParaRPr>
          </a:p>
          <a:p>
            <a:pPr algn="ctr"/>
            <a:endParaRPr lang="en-GB" sz="1600" b="1" dirty="0">
              <a:solidFill>
                <a:srgbClr val="FF0000"/>
              </a:solidFill>
            </a:endParaRPr>
          </a:p>
          <a:p>
            <a:pPr algn="ctr"/>
            <a:endParaRPr lang="en-GB" sz="1400" b="1" dirty="0">
              <a:solidFill>
                <a:srgbClr val="FF0000"/>
              </a:solidFill>
            </a:endParaRPr>
          </a:p>
          <a:p>
            <a:pPr algn="ctr"/>
            <a:r>
              <a:rPr lang="en-GB" sz="2400" b="1" dirty="0">
                <a:solidFill>
                  <a:srgbClr val="FF0000"/>
                </a:solidFill>
              </a:rPr>
              <a:t>Think about these questions:</a:t>
            </a:r>
          </a:p>
          <a:p>
            <a:pPr algn="ctr"/>
            <a:r>
              <a:rPr lang="en-GB" sz="2400" dirty="0">
                <a:solidFill>
                  <a:srgbClr val="FF0000"/>
                </a:solidFill>
              </a:rPr>
              <a:t>What do you like about the setting, and what do you dislike? Why?</a:t>
            </a:r>
          </a:p>
          <a:p>
            <a:pPr algn="ctr"/>
            <a:r>
              <a:rPr lang="en-GB" sz="2400" dirty="0">
                <a:solidFill>
                  <a:srgbClr val="FF0000"/>
                </a:solidFill>
              </a:rPr>
              <a:t>Would you want to live there? Why/ why not?</a:t>
            </a:r>
          </a:p>
          <a:p>
            <a:pPr algn="ctr"/>
            <a:r>
              <a:rPr lang="en-GB" sz="2400" dirty="0">
                <a:solidFill>
                  <a:srgbClr val="FF0000"/>
                </a:solidFill>
              </a:rPr>
              <a:t>If you had the chance, how would you change the setting?</a:t>
            </a:r>
            <a:endParaRPr lang="en-GB" sz="3000" dirty="0">
              <a:solidFill>
                <a:srgbClr val="FF0000"/>
              </a:solidFill>
            </a:endParaRPr>
          </a:p>
        </p:txBody>
      </p:sp>
      <p:pic>
        <p:nvPicPr>
          <p:cNvPr id="6" name="Picture 2" descr="The Raven by Edgar Allan Poe - Quoth the Raven, Nevermore - Poetry ...">
            <a:extLst>
              <a:ext uri="{FF2B5EF4-FFF2-40B4-BE49-F238E27FC236}">
                <a16:creationId xmlns:a16="http://schemas.microsoft.com/office/drawing/2014/main" id="{DF6FCC89-F515-42D2-BBFF-4E1CFEC826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9427" y="3086100"/>
            <a:ext cx="3233146" cy="18213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2221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12192</TotalTime>
  <Words>401</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UKS2 English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UKS2 English</dc:title>
  <dc:creator>k.capel1@outlook.com</dc:creator>
  <cp:lastModifiedBy>Tom Codd</cp:lastModifiedBy>
  <cp:revision>30</cp:revision>
  <dcterms:created xsi:type="dcterms:W3CDTF">2020-05-17T13:08:49Z</dcterms:created>
  <dcterms:modified xsi:type="dcterms:W3CDTF">2020-06-09T13:46:42Z</dcterms:modified>
</cp:coreProperties>
</file>